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359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245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177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745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880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766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73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606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240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7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209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490B-42E5-4B8C-838A-F654F475B5FE}" type="datetimeFigureOut">
              <a:rPr lang="uk-UA" smtClean="0"/>
              <a:t>05.09.2016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9FC2-629F-482C-B1BC-6F8DFC2A51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581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tec.mea.gov.in/?pdf1325?0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6597352"/>
          </a:xfrm>
        </p:spPr>
        <p:txBody>
          <a:bodyPr>
            <a:noAutofit/>
          </a:bodyPr>
          <a:lstStyle/>
          <a:p>
            <a:r>
              <a:rPr lang="uk-UA" sz="3200" b="1" i="1" dirty="0">
                <a:solidFill>
                  <a:schemeClr val="accent4">
                    <a:lumMod val="75000"/>
                  </a:schemeClr>
                </a:solidFill>
              </a:rPr>
              <a:t>В рамках Програми «Технічного та економічного співробітництва Республіки </a:t>
            </a:r>
            <a:r>
              <a:rPr lang="uk-UA" sz="3200" b="1" i="1" dirty="0" smtClean="0">
                <a:solidFill>
                  <a:schemeClr val="accent4">
                    <a:lumMod val="75000"/>
                  </a:schemeClr>
                </a:solidFill>
              </a:rPr>
              <a:t>Індія</a:t>
            </a:r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</a:rPr>
              <a:t>»</a:t>
            </a:r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2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4000" b="1" dirty="0" smtClean="0"/>
              <a:t>Назва програми стажування по напрямку ННІ БТ «УАБС»</a:t>
            </a:r>
            <a:r>
              <a:rPr lang="en-US" sz="4000" b="1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40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en-US" sz="4000" b="1" i="1" dirty="0" smtClean="0">
                <a:solidFill>
                  <a:schemeClr val="accent4">
                    <a:lumMod val="75000"/>
                  </a:schemeClr>
                </a:solidFill>
              </a:rPr>
              <a:t>Accounts, Audit, Banking and Finance Courses</a:t>
            </a:r>
            <a: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</a:rPr>
              <a:t>»</a:t>
            </a:r>
            <a:b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uk-UA" sz="20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800" b="1" i="1" dirty="0" smtClean="0"/>
              <a:t>Інформація: </a:t>
            </a:r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</a:rPr>
              <a:t>http://embassyofindiaukraine.in/about-ITEC.php</a:t>
            </a:r>
            <a:r>
              <a:rPr lang="uk-UA" sz="2800" b="1" i="1" dirty="0">
                <a:solidFill>
                  <a:schemeClr val="accent4">
                    <a:lumMod val="75000"/>
                  </a:schemeClr>
                </a:solidFill>
              </a:rPr>
              <a:t>  (вкладка: </a:t>
            </a:r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</a:rPr>
              <a:t>ITEC &amp; Education</a:t>
            </a:r>
            <a:r>
              <a:rPr lang="uk-UA" sz="2800" b="1" i="1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i="1" dirty="0" smtClean="0"/>
              <a:t>сайт </a:t>
            </a:r>
            <a:r>
              <a:rPr lang="uk-UA" sz="2800" b="1" i="1" dirty="0" smtClean="0"/>
              <a:t>програми</a:t>
            </a:r>
            <a:r>
              <a:rPr lang="ru-RU" sz="2800" b="1" i="1" dirty="0" smtClean="0"/>
              <a:t> 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http</a:t>
            </a:r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</a:rPr>
              <a:t>://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itec.mea.gov.in/</a:t>
            </a:r>
            <a:endParaRPr lang="uk-UA" sz="2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8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i="1" u="sng" dirty="0" smtClean="0"/>
              <a:t>Умови: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/>
              <a:t>Мова стажування:</a:t>
            </a:r>
            <a:r>
              <a:rPr lang="uk-UA" dirty="0" smtClean="0"/>
              <a:t> англійська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/>
              <a:t>Категорії: </a:t>
            </a:r>
            <a:r>
              <a:rPr lang="uk-UA" dirty="0" smtClean="0"/>
              <a:t>співробітники університету віком від 25 до 45 років (щонайменше 5 років досвіду роботи)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/>
              <a:t>Подання документів: </a:t>
            </a:r>
            <a:r>
              <a:rPr lang="uk-UA" dirty="0" smtClean="0"/>
              <a:t>надіслати аплікаційну форму (</a:t>
            </a:r>
            <a:r>
              <a:rPr lang="en-US" dirty="0">
                <a:hlinkClick r:id="rId2"/>
              </a:rPr>
              <a:t>http://itec.mea.gov.in/?pdf1325?000</a:t>
            </a:r>
            <a:r>
              <a:rPr lang="uk-UA" dirty="0" smtClean="0"/>
              <a:t>) в електронному вигляді до Міністерства економічного розвитку та торгівлі України</a:t>
            </a:r>
          </a:p>
          <a:p>
            <a:pPr marL="0" indent="0">
              <a:buNone/>
            </a:pPr>
            <a:r>
              <a:rPr lang="uk-UA" dirty="0" smtClean="0"/>
              <a:t>+ пройти співбесіду у Посольстві Індії в України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/>
              <a:t>Витрати: </a:t>
            </a:r>
            <a:r>
              <a:rPr lang="uk-UA" dirty="0" smtClean="0"/>
              <a:t>всі витрати пов'язані </a:t>
            </a:r>
            <a:r>
              <a:rPr lang="ru-RU" dirty="0" smtClean="0"/>
              <a:t>з </a:t>
            </a:r>
            <a:r>
              <a:rPr lang="uk-UA" dirty="0" smtClean="0"/>
              <a:t>участю у програмі, покриваються за рахунок уряду Республіки Індія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152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144000" cy="534064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AutoNum type="arabicPeriod"/>
            </a:pPr>
            <a:r>
              <a:rPr lang="en-US" sz="9800" b="1" dirty="0" smtClean="0"/>
              <a:t>Institute of government accounts and finance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371583"/>
              </p:ext>
            </p:extLst>
          </p:nvPr>
        </p:nvGraphicFramePr>
        <p:xfrm>
          <a:off x="0" y="836712"/>
          <a:ext cx="914399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03"/>
                <a:gridCol w="2471997"/>
                <a:gridCol w="1368152"/>
                <a:gridCol w="1728192"/>
                <a:gridCol w="2016224"/>
                <a:gridCol w="1259631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№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Course</a:t>
                      </a:r>
                      <a:r>
                        <a:rPr lang="en-US" sz="2400" baseline="0" dirty="0" smtClean="0"/>
                        <a:t> Name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Duration</a:t>
                      </a:r>
                    </a:p>
                    <a:p>
                      <a:pPr algn="just"/>
                      <a:r>
                        <a:rPr lang="en-US" sz="2400" dirty="0" smtClean="0"/>
                        <a:t>(in weeks)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Start Date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End Date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/>
                        <a:t>Seats (Max)</a:t>
                      </a:r>
                      <a:endParaRPr lang="uk-UA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Public Expenditure Management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07-11-2016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25-11-2016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uk-UA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Government Accounts and Financial</a:t>
                      </a:r>
                      <a:r>
                        <a:rPr lang="en-US" sz="2400" baseline="0" dirty="0" smtClean="0"/>
                        <a:t> Management</a:t>
                      </a:r>
                      <a:r>
                        <a:rPr lang="en-US" sz="2400" dirty="0" smtClean="0"/>
                        <a:t> 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09-01-2017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27-01-2017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uk-UA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Government Accounts and Financial</a:t>
                      </a:r>
                      <a:r>
                        <a:rPr lang="en-US" sz="2400" baseline="0" dirty="0" smtClean="0"/>
                        <a:t> Management</a:t>
                      </a:r>
                      <a:r>
                        <a:rPr lang="en-US" sz="2400" dirty="0" smtClean="0"/>
                        <a:t> </a:t>
                      </a:r>
                      <a:endParaRPr lang="uk-UA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06-02-2017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24-02-2017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uk-UA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83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78711"/>
              </p:ext>
            </p:extLst>
          </p:nvPr>
        </p:nvGraphicFramePr>
        <p:xfrm>
          <a:off x="0" y="598448"/>
          <a:ext cx="892899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03"/>
                <a:gridCol w="2688021"/>
                <a:gridCol w="1441176"/>
                <a:gridCol w="1872208"/>
                <a:gridCol w="1691680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Course</a:t>
                      </a:r>
                      <a:r>
                        <a:rPr lang="en-US" sz="2400" baseline="0" dirty="0" smtClean="0"/>
                        <a:t> Name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Duration</a:t>
                      </a:r>
                    </a:p>
                    <a:p>
                      <a:r>
                        <a:rPr lang="en-US" sz="2400" dirty="0" smtClean="0"/>
                        <a:t>(in weeks)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Start Date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 Date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Seats (Max)</a:t>
                      </a:r>
                      <a:endParaRPr lang="uk-U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Auditing</a:t>
                      </a:r>
                      <a:r>
                        <a:rPr lang="en-US" sz="2400" baseline="0" dirty="0" smtClean="0"/>
                        <a:t> in IT Environment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12-09-2016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07-10-2016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uk-UA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Audit</a:t>
                      </a:r>
                      <a:r>
                        <a:rPr lang="en-US" sz="2400" baseline="0" dirty="0" smtClean="0"/>
                        <a:t> of State Owned Enterprises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17-10-2016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11-11-2016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uk-UA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Performance Audit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21-11-2016</a:t>
                      </a:r>
                      <a:endParaRPr lang="uk-UA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16-12-2016</a:t>
                      </a:r>
                      <a:endParaRPr lang="uk-UA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uk-UA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Audit of E-Governance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09-01-2017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03-02-2017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uk-UA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Environment Audit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13-02-2017</a:t>
                      </a:r>
                      <a:endParaRPr lang="uk-UA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10-03-2017</a:t>
                      </a:r>
                      <a:endParaRPr lang="uk-UA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uk-UA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0" y="0"/>
            <a:ext cx="9144000" cy="598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b="1" dirty="0" smtClean="0"/>
              <a:t>2. International center for information systems and audit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8756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36971"/>
              </p:ext>
            </p:extLst>
          </p:nvPr>
        </p:nvGraphicFramePr>
        <p:xfrm>
          <a:off x="0" y="598448"/>
          <a:ext cx="9144000" cy="5926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22"/>
                <a:gridCol w="2968834"/>
                <a:gridCol w="1479979"/>
                <a:gridCol w="1769806"/>
                <a:gridCol w="1659714"/>
                <a:gridCol w="958645"/>
              </a:tblGrid>
              <a:tr h="77729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№</a:t>
                      </a:r>
                      <a:endParaRPr lang="uk-UA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Course</a:t>
                      </a:r>
                      <a:r>
                        <a:rPr lang="en-US" sz="2100" baseline="0" dirty="0" smtClean="0"/>
                        <a:t> Name</a:t>
                      </a:r>
                      <a:endParaRPr lang="uk-UA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Duration</a:t>
                      </a:r>
                    </a:p>
                    <a:p>
                      <a:r>
                        <a:rPr lang="en-US" sz="2100" dirty="0" smtClean="0"/>
                        <a:t>(in weeks)</a:t>
                      </a:r>
                      <a:endParaRPr lang="uk-UA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Start Date</a:t>
                      </a:r>
                      <a:endParaRPr lang="uk-UA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End Date</a:t>
                      </a:r>
                      <a:endParaRPr lang="uk-UA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Seats (Max)</a:t>
                      </a:r>
                      <a:endParaRPr lang="uk-UA" sz="2100" dirty="0"/>
                    </a:p>
                  </a:txBody>
                  <a:tcPr/>
                </a:tc>
              </a:tr>
              <a:tr h="1117366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International </a:t>
                      </a:r>
                      <a:r>
                        <a:rPr lang="en-US" sz="2100" dirty="0" err="1" smtClean="0"/>
                        <a:t>Programme</a:t>
                      </a:r>
                      <a:r>
                        <a:rPr lang="en-US" sz="2100" baseline="0" dirty="0" smtClean="0"/>
                        <a:t> on Asset-Liability Management in Banks</a:t>
                      </a:r>
                      <a:endParaRPr lang="uk-UA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19-09-2016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01-10-2016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35</a:t>
                      </a:r>
                      <a:endParaRPr lang="uk-UA" sz="2100" dirty="0"/>
                    </a:p>
                  </a:txBody>
                  <a:tcPr anchor="ctr"/>
                </a:tc>
              </a:tr>
              <a:tr h="21375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International </a:t>
                      </a:r>
                      <a:r>
                        <a:rPr lang="en-US" sz="2100" dirty="0" err="1" smtClean="0"/>
                        <a:t>Programme</a:t>
                      </a:r>
                      <a:r>
                        <a:rPr lang="en-US" sz="2100" baseline="0" dirty="0" smtClean="0"/>
                        <a:t> on Corporate Governance and Leadership for Top Executives from the Financial System</a:t>
                      </a:r>
                      <a:endParaRPr lang="uk-UA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12-12-2016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16-12-2016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35</a:t>
                      </a:r>
                      <a:endParaRPr lang="uk-UA" sz="2100" dirty="0"/>
                    </a:p>
                  </a:txBody>
                  <a:tcPr anchor="ctr"/>
                </a:tc>
              </a:tr>
              <a:tr h="777298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3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Risk Management</a:t>
                      </a:r>
                      <a:r>
                        <a:rPr lang="en-US" sz="2100" baseline="0" dirty="0" smtClean="0"/>
                        <a:t> and Basel II &amp; III Accord</a:t>
                      </a:r>
                      <a:endParaRPr lang="uk-UA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09-01-2017</a:t>
                      </a:r>
                      <a:endParaRPr lang="uk-UA" sz="2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21-01-2017</a:t>
                      </a:r>
                      <a:endParaRPr lang="uk-UA" sz="2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35</a:t>
                      </a:r>
                      <a:endParaRPr lang="uk-UA" sz="2100" dirty="0"/>
                    </a:p>
                  </a:txBody>
                  <a:tcPr anchor="ctr"/>
                </a:tc>
              </a:tr>
              <a:tr h="1117366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4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International </a:t>
                      </a:r>
                      <a:r>
                        <a:rPr lang="en-US" sz="2100" dirty="0" err="1" smtClean="0"/>
                        <a:t>Programme</a:t>
                      </a:r>
                      <a:r>
                        <a:rPr lang="en-US" sz="2100" dirty="0" smtClean="0"/>
                        <a:t> in Banking and Finance,</a:t>
                      </a:r>
                      <a:r>
                        <a:rPr lang="en-US" sz="2100" baseline="0" dirty="0" smtClean="0"/>
                        <a:t> Focus</a:t>
                      </a:r>
                      <a:r>
                        <a:rPr lang="ru-RU" sz="2100" baseline="0" dirty="0" smtClean="0"/>
                        <a:t>: </a:t>
                      </a:r>
                      <a:r>
                        <a:rPr lang="en-US" sz="2100" baseline="0" dirty="0" smtClean="0"/>
                        <a:t>Risk Management</a:t>
                      </a:r>
                      <a:endParaRPr lang="uk-UA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06-03-2017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18-03-2017</a:t>
                      </a:r>
                      <a:endParaRPr lang="uk-UA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35</a:t>
                      </a:r>
                      <a:endParaRPr lang="uk-UA" sz="2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0" y="0"/>
            <a:ext cx="9144000" cy="598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b="1" dirty="0" smtClean="0"/>
              <a:t>2. National institute of bank management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128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i="1" u="sng" dirty="0" smtClean="0"/>
          </a:p>
          <a:p>
            <a:pPr marL="0" indent="0" algn="ctr">
              <a:buNone/>
            </a:pPr>
            <a:r>
              <a:rPr lang="uk-UA" sz="4800" i="1" u="sng" dirty="0" smtClean="0"/>
              <a:t>Подати документи необхідно </a:t>
            </a:r>
            <a:r>
              <a:rPr lang="uk-UA" sz="6000" b="1" i="1" u="sng" dirty="0" smtClean="0"/>
              <a:t>за три місяці </a:t>
            </a:r>
            <a:r>
              <a:rPr lang="uk-UA" sz="4800" i="1" u="sng" dirty="0" smtClean="0"/>
              <a:t>до початку програми</a:t>
            </a:r>
            <a:endParaRPr lang="uk-UA" sz="4800" i="1" u="sng" dirty="0"/>
          </a:p>
        </p:txBody>
      </p:sp>
    </p:spTree>
    <p:extLst>
      <p:ext uri="{BB962C8B-B14F-4D97-AF65-F5344CB8AC3E}">
        <p14:creationId xmlns:p14="http://schemas.microsoft.com/office/powerpoint/2010/main" val="2567727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289</Words>
  <Application>Microsoft Office PowerPoint</Application>
  <PresentationFormat>Экран (4:3)</PresentationFormat>
  <Paragraphs>107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 рамках Програми «Технічного та економічного співробітництва Республіки Індія»  Назва програми стажування по напрямку ННІ БТ «УАБС» «Accounts, Audit, Banking and Finance Courses»  Інформація: http://embassyofindiaukraine.in/about-ITEC.php  (вкладка: ITEC &amp; Education) сайт програми http://itec.mea.gov.in/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програми стажування по напрямку ННІ БТ «УАБС» «Accounts, Audit, Banking and Finance Courses»</dc:title>
  <dc:creator>Бойко Антон Олександрович</dc:creator>
  <cp:lastModifiedBy>Бойко Антон Олександрович</cp:lastModifiedBy>
  <cp:revision>14</cp:revision>
  <dcterms:created xsi:type="dcterms:W3CDTF">2016-09-02T13:32:44Z</dcterms:created>
  <dcterms:modified xsi:type="dcterms:W3CDTF">2016-09-05T13:11:17Z</dcterms:modified>
</cp:coreProperties>
</file>